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313" r:id="rId3"/>
    <p:sldId id="295" r:id="rId4"/>
    <p:sldId id="301" r:id="rId5"/>
    <p:sldId id="310" r:id="rId6"/>
    <p:sldId id="312" r:id="rId7"/>
    <p:sldId id="296" r:id="rId8"/>
    <p:sldId id="311" r:id="rId9"/>
    <p:sldId id="308" r:id="rId10"/>
    <p:sldId id="299" r:id="rId11"/>
    <p:sldId id="304" r:id="rId12"/>
    <p:sldId id="309" r:id="rId13"/>
    <p:sldId id="303" r:id="rId14"/>
  </p:sldIdLst>
  <p:sldSz cx="9144000" cy="6858000" type="screen4x3"/>
  <p:notesSz cx="672465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6" userDrawn="1">
          <p15:clr>
            <a:srgbClr val="A4A3A4"/>
          </p15:clr>
        </p15:guide>
        <p15:guide id="2" pos="2093" userDrawn="1">
          <p15:clr>
            <a:srgbClr val="A4A3A4"/>
          </p15:clr>
        </p15:guide>
        <p15:guide id="3" orient="horz" pos="3079" userDrawn="1">
          <p15:clr>
            <a:srgbClr val="A4A3A4"/>
          </p15:clr>
        </p15:guide>
        <p15:guide id="4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69613" autoAdjust="0"/>
  </p:normalViewPr>
  <p:slideViewPr>
    <p:cSldViewPr>
      <p:cViewPr>
        <p:scale>
          <a:sx n="96" d="100"/>
          <a:sy n="96" d="100"/>
        </p:scale>
        <p:origin x="244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056"/>
        <p:guide pos="2093"/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283418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332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151" y="4642491"/>
            <a:ext cx="5380348" cy="43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332" y="9283418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9" tIns="45095" rIns="90189" bIns="4509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Welcome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535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14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957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807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88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58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959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80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i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3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95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i="0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09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67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80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842" y="1553239"/>
            <a:ext cx="9118884" cy="2376264"/>
          </a:xfrm>
        </p:spPr>
        <p:txBody>
          <a:bodyPr/>
          <a:lstStyle/>
          <a:p>
            <a:pPr algn="r"/>
            <a:r>
              <a:rPr lang="en-GB" dirty="0"/>
              <a:t>PESCAO </a:t>
            </a:r>
            <a:br>
              <a:rPr lang="en-GB" dirty="0"/>
            </a:br>
            <a:r>
              <a:rPr lang="en-GB" sz="4000" dirty="0" smtClean="0"/>
              <a:t>Component 3 - Coordination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26287"/>
            <a:ext cx="9153582" cy="1152128"/>
          </a:xfrm>
        </p:spPr>
        <p:txBody>
          <a:bodyPr/>
          <a:lstStyle/>
          <a:p>
            <a:pPr algn="r"/>
            <a:endParaRPr lang="en-GB" sz="2400" dirty="0"/>
          </a:p>
          <a:p>
            <a:pPr algn="r"/>
            <a:r>
              <a:rPr lang="en-GB" sz="2400" dirty="0"/>
              <a:t>Kick off meeting – March 2019</a:t>
            </a:r>
          </a:p>
          <a:p>
            <a:pPr algn="r"/>
            <a:endParaRPr lang="en-GB" sz="2400" dirty="0"/>
          </a:p>
          <a:p>
            <a:pPr algn="r"/>
            <a:endParaRPr lang="en-GB" sz="2400" dirty="0"/>
          </a:p>
          <a:p>
            <a:pPr algn="r"/>
            <a:endParaRPr lang="en-GB" sz="2400" dirty="0"/>
          </a:p>
        </p:txBody>
      </p:sp>
      <p:pic>
        <p:nvPicPr>
          <p:cNvPr id="4" name="Google Shape;218;p37">
            <a:extLst>
              <a:ext uri="{FF2B5EF4-FFF2-40B4-BE49-F238E27FC236}">
                <a16:creationId xmlns="" xmlns:a16="http://schemas.microsoft.com/office/drawing/2014/main" id="{9D701CF8-0B51-474B-8CD6-892838C1518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013" b="27469"/>
          <a:stretch/>
        </p:blipFill>
        <p:spPr>
          <a:xfrm>
            <a:off x="6372200" y="116632"/>
            <a:ext cx="25922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51" y="476630"/>
            <a:ext cx="8229600" cy="936625"/>
          </a:xfrm>
        </p:spPr>
        <p:txBody>
          <a:bodyPr/>
          <a:lstStyle/>
          <a:p>
            <a:pPr algn="ctr"/>
            <a:r>
              <a:rPr lang="en-GB" dirty="0"/>
              <a:t>Exploring opportunities of synergies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51" y="1680690"/>
            <a:ext cx="8229600" cy="363378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Complementarity, coordination, dissemination, collaboration platforms, knowledge-sharing, sustainability…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004585"/>
            <a:ext cx="2448272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chemeClr val="tx1"/>
                </a:solidFill>
              </a:rPr>
              <a:t>DEMERSTEM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4004585"/>
            <a:ext cx="2448272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chemeClr val="tx1"/>
                </a:solidFill>
              </a:rPr>
              <a:t>CECAF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2160" y="4004585"/>
            <a:ext cx="2448272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chemeClr val="tx1"/>
                </a:solidFill>
              </a:rPr>
              <a:t>GREPPAO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1331640" y="3717032"/>
            <a:ext cx="1008112" cy="287553"/>
          </a:xfrm>
          <a:prstGeom prst="leftRightArrow">
            <a:avLst/>
          </a:prstGeom>
          <a:solidFill>
            <a:srgbClr val="FFFF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8" name="Left-Right Arrow 7"/>
          <p:cNvSpPr/>
          <p:nvPr/>
        </p:nvSpPr>
        <p:spPr>
          <a:xfrm>
            <a:off x="3995936" y="3717032"/>
            <a:ext cx="1008112" cy="287553"/>
          </a:xfrm>
          <a:prstGeom prst="leftRightArrow">
            <a:avLst/>
          </a:prstGeom>
          <a:solidFill>
            <a:srgbClr val="FFFF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9" name="Left-Right Arrow 8"/>
          <p:cNvSpPr/>
          <p:nvPr/>
        </p:nvSpPr>
        <p:spPr>
          <a:xfrm>
            <a:off x="6732240" y="3717032"/>
            <a:ext cx="1008112" cy="287553"/>
          </a:xfrm>
          <a:prstGeom prst="leftRightArrow">
            <a:avLst/>
          </a:prstGeom>
          <a:solidFill>
            <a:srgbClr val="FFFF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Rectangle 10"/>
          <p:cNvSpPr/>
          <p:nvPr/>
        </p:nvSpPr>
        <p:spPr>
          <a:xfrm>
            <a:off x="2286000" y="-523491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F5494"/>
                </a:solidFill>
              </a:rPr>
              <a:t>Complementarity, coordination, dissemination, collaboration platforms, knowledge-sharing</a:t>
            </a:r>
          </a:p>
        </p:txBody>
      </p:sp>
    </p:spTree>
    <p:extLst>
      <p:ext uri="{BB962C8B-B14F-4D97-AF65-F5344CB8AC3E}">
        <p14:creationId xmlns:p14="http://schemas.microsoft.com/office/powerpoint/2010/main" val="221930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Areas of synergy &amp;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160240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Capacity building &amp; training </a:t>
            </a:r>
            <a:r>
              <a:rPr lang="en-GB" dirty="0">
                <a:solidFill>
                  <a:srgbClr val="FF0000"/>
                </a:solidFill>
              </a:rPr>
              <a:t>(red)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Data </a:t>
            </a:r>
            <a:r>
              <a:rPr lang="en-GB" dirty="0" smtClean="0"/>
              <a:t>collection and reporting </a:t>
            </a:r>
            <a:r>
              <a:rPr lang="en-GB" dirty="0">
                <a:solidFill>
                  <a:srgbClr val="00B050"/>
                </a:solidFill>
              </a:rPr>
              <a:t>(green)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National &amp; regional public policy dialogue </a:t>
            </a:r>
            <a:r>
              <a:rPr lang="en-GB" dirty="0">
                <a:solidFill>
                  <a:srgbClr val="00B0F0"/>
                </a:solidFill>
              </a:rPr>
              <a:t>(blue)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Research activities </a:t>
            </a:r>
            <a:r>
              <a:rPr lang="en-GB" dirty="0" smtClean="0">
                <a:solidFill>
                  <a:srgbClr val="7030A0"/>
                </a:solidFill>
              </a:rPr>
              <a:t>(purple)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/>
              <a:t>C</a:t>
            </a:r>
            <a:r>
              <a:rPr lang="en-GB" dirty="0" smtClean="0"/>
              <a:t>ommunication and Visibility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08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80920" cy="4032448"/>
          </a:xfrm>
        </p:spPr>
        <p:txBody>
          <a:bodyPr/>
          <a:lstStyle/>
          <a:p>
            <a:pPr algn="ctr"/>
            <a:r>
              <a:rPr lang="fr-BE" sz="40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9577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023" y="260648"/>
            <a:ext cx="8229600" cy="936625"/>
          </a:xfrm>
        </p:spPr>
        <p:txBody>
          <a:bodyPr/>
          <a:lstStyle/>
          <a:p>
            <a:pPr algn="ctr"/>
            <a:r>
              <a:rPr lang="en-GB" sz="3600" dirty="0"/>
              <a:t>Discussion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1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>
                <a:latin typeface="+mj-lt"/>
              </a:rPr>
              <a:t>How to achieve synergies and </a:t>
            </a:r>
            <a:r>
              <a:rPr lang="en-GB" dirty="0" smtClean="0">
                <a:latin typeface="+mj-lt"/>
              </a:rPr>
              <a:t>cooperation </a:t>
            </a:r>
            <a:r>
              <a:rPr lang="en-GB" dirty="0">
                <a:latin typeface="+mj-lt"/>
              </a:rPr>
              <a:t>of C3 projects </a:t>
            </a:r>
            <a:r>
              <a:rPr lang="en-GB" b="1" dirty="0">
                <a:latin typeface="+mj-lt"/>
              </a:rPr>
              <a:t>and beyond (other similar actions)?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dirty="0">
                <a:latin typeface="+mj-lt"/>
              </a:rPr>
              <a:t>How to involve local players and stakeholders including decision makers?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kern="1200" dirty="0">
                <a:latin typeface="+mj-lt"/>
              </a:rPr>
              <a:t>How capacity building and training can be applied locally and transferred to local trainers for sustainability?</a:t>
            </a:r>
            <a:endParaRPr lang="es-CL" kern="1200" dirty="0">
              <a:latin typeface="+mj-lt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kern="1200" dirty="0">
                <a:latin typeface="+mj-lt"/>
              </a:rPr>
              <a:t>What are the common methods and tools that can be applied by all or most of the projects</a:t>
            </a:r>
            <a:r>
              <a:rPr lang="en-GB" kern="1200" dirty="0" smtClean="0">
                <a:latin typeface="+mj-lt"/>
              </a:rPr>
              <a:t>?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kern="1200" dirty="0" smtClean="0">
                <a:latin typeface="+mj-lt"/>
              </a:rPr>
              <a:t>What are the practices to adopt</a:t>
            </a:r>
          </a:p>
        </p:txBody>
      </p:sp>
    </p:spTree>
    <p:extLst>
      <p:ext uri="{BB962C8B-B14F-4D97-AF65-F5344CB8AC3E}">
        <p14:creationId xmlns:p14="http://schemas.microsoft.com/office/powerpoint/2010/main" val="320702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3990" y="1930710"/>
            <a:ext cx="8229600" cy="3633788"/>
          </a:xfrm>
        </p:spPr>
        <p:txBody>
          <a:bodyPr/>
          <a:lstStyle/>
          <a:p>
            <a:r>
              <a:rPr lang="da-DK" dirty="0" err="1" smtClean="0"/>
              <a:t>Round</a:t>
            </a:r>
            <a:r>
              <a:rPr lang="da-DK" dirty="0" smtClean="0"/>
              <a:t> of </a:t>
            </a:r>
            <a:r>
              <a:rPr lang="da-DK" dirty="0" err="1" smtClean="0"/>
              <a:t>introductions</a:t>
            </a:r>
            <a:endParaRPr lang="da-DK" dirty="0" smtClean="0"/>
          </a:p>
          <a:p>
            <a:r>
              <a:rPr lang="da-DK" dirty="0" smtClean="0"/>
              <a:t>PESCAO and </a:t>
            </a:r>
            <a:r>
              <a:rPr lang="da-DK" dirty="0" err="1" smtClean="0"/>
              <a:t>expectations</a:t>
            </a:r>
            <a:r>
              <a:rPr lang="da-DK" dirty="0" smtClean="0"/>
              <a:t> of Component 3 </a:t>
            </a:r>
            <a:endParaRPr lang="da-DK" dirty="0" smtClean="0"/>
          </a:p>
          <a:p>
            <a:r>
              <a:rPr lang="da-DK" dirty="0" err="1" smtClean="0"/>
              <a:t>Areas</a:t>
            </a:r>
            <a:r>
              <a:rPr lang="da-DK" dirty="0" smtClean="0"/>
              <a:t> of </a:t>
            </a:r>
            <a:r>
              <a:rPr lang="da-DK" dirty="0" err="1" smtClean="0"/>
              <a:t>synergy</a:t>
            </a:r>
            <a:r>
              <a:rPr lang="da-DK" dirty="0" smtClean="0"/>
              <a:t> and </a:t>
            </a:r>
            <a:r>
              <a:rPr lang="da-DK" dirty="0" err="1" smtClean="0"/>
              <a:t>cooperation</a:t>
            </a:r>
            <a:endParaRPr lang="da-DK" dirty="0" smtClean="0"/>
          </a:p>
          <a:p>
            <a:r>
              <a:rPr lang="da-DK" dirty="0" err="1" smtClean="0"/>
              <a:t>Discussion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6029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143"/>
            <a:ext cx="8229600" cy="936625"/>
          </a:xfrm>
        </p:spPr>
        <p:txBody>
          <a:bodyPr/>
          <a:lstStyle/>
          <a:p>
            <a:pPr algn="ctr"/>
            <a:r>
              <a:rPr lang="fr-BE" altLang="en-US" sz="2400" u="sng" dirty="0" smtClean="0"/>
              <a:t>PESCAO</a:t>
            </a:r>
            <a:r>
              <a:rPr lang="fr-BE" altLang="en-US" sz="2400" dirty="0" smtClean="0"/>
              <a:t> –</a:t>
            </a:r>
            <a:r>
              <a:rPr lang="en-GB" sz="2400" dirty="0" smtClean="0">
                <a:solidFill>
                  <a:srgbClr val="2D5EC1"/>
                </a:solidFill>
              </a:rPr>
              <a:t> </a:t>
            </a:r>
            <a:r>
              <a:rPr lang="en-GB" altLang="en-US" sz="2400" dirty="0" smtClean="0"/>
              <a:t>IMPROVED </a:t>
            </a:r>
            <a:r>
              <a:rPr lang="en-GB" altLang="en-US" sz="2400" dirty="0"/>
              <a:t>REGIONAL </a:t>
            </a:r>
            <a:r>
              <a:rPr lang="en-GB" altLang="en-US" sz="2400" dirty="0" smtClean="0"/>
              <a:t>FISHERIES GOVERNANCE </a:t>
            </a:r>
            <a:r>
              <a:rPr lang="en-GB" altLang="en-US" sz="2400" dirty="0"/>
              <a:t>IN WESTERN </a:t>
            </a:r>
            <a:r>
              <a:rPr lang="en-GB" altLang="en-US" sz="2400" dirty="0" smtClean="0"/>
              <a:t>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3378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u="sng" dirty="0"/>
              <a:t>Specific objective</a:t>
            </a:r>
            <a:r>
              <a:rPr lang="en-US" sz="1600" dirty="0"/>
              <a:t>: </a:t>
            </a:r>
            <a:r>
              <a:rPr lang="en-US" sz="1600" dirty="0" smtClean="0"/>
              <a:t>Improve </a:t>
            </a:r>
            <a:r>
              <a:rPr lang="en-US" sz="1600" dirty="0"/>
              <a:t>regional fisheries governance in Western Africa </a:t>
            </a:r>
            <a:r>
              <a:rPr lang="en-US" sz="1600" dirty="0" smtClean="0"/>
              <a:t>(15 ECOWAS Member States + Mauritania) through </a:t>
            </a:r>
            <a:r>
              <a:rPr lang="en-US" sz="1600" dirty="0"/>
              <a:t>better coordination of national fisheries policies. </a:t>
            </a:r>
          </a:p>
          <a:p>
            <a:pPr marL="0" indent="0" algn="just">
              <a:buNone/>
            </a:pPr>
            <a:endParaRPr lang="en-US" sz="1600" b="1" u="sng" dirty="0"/>
          </a:p>
          <a:p>
            <a:pPr marL="0" indent="0" algn="just">
              <a:buNone/>
            </a:pPr>
            <a:r>
              <a:rPr lang="en-US" sz="1600" b="1" u="sng" dirty="0"/>
              <a:t>Expected results</a:t>
            </a:r>
            <a:r>
              <a:rPr lang="en-US" sz="1600" u="sng" dirty="0"/>
              <a:t>:</a:t>
            </a:r>
            <a:endParaRPr lang="en-US" sz="1600" dirty="0"/>
          </a:p>
          <a:p>
            <a:pPr marL="0" indent="0" algn="just">
              <a:buNone/>
            </a:pPr>
            <a:r>
              <a:rPr lang="en-US" sz="1600" b="1" dirty="0"/>
              <a:t>Result 1: </a:t>
            </a:r>
            <a:r>
              <a:rPr lang="en-US" sz="1600" dirty="0"/>
              <a:t>A Western African fisheries and aquaculture policy is developed and coordination of regional stakeholders is improved. (Support to ECOWAS)</a:t>
            </a:r>
          </a:p>
          <a:p>
            <a:pPr marL="0" indent="0" algn="just">
              <a:buNone/>
            </a:pPr>
            <a:r>
              <a:rPr lang="en-US" sz="1600" b="1" dirty="0"/>
              <a:t>Result 2: </a:t>
            </a:r>
            <a:r>
              <a:rPr lang="en-US" sz="1600" dirty="0"/>
              <a:t>Prevention of and responses to IUU fishing are strengthened through improved Monitoring, Control and Surveillance (MCS) at national and regional levels. (SBCs)</a:t>
            </a:r>
          </a:p>
          <a:p>
            <a:pPr marL="0" indent="0" algn="just">
              <a:buNone/>
            </a:pPr>
            <a:r>
              <a:rPr lang="en-US" sz="1600" b="1" dirty="0"/>
              <a:t>Result 3: </a:t>
            </a:r>
            <a:r>
              <a:rPr lang="en-US" sz="1600" u="sng" dirty="0"/>
              <a:t>Marine resources management at the regional level is improved, building resilience of marine and coastal ecosystems.</a:t>
            </a:r>
          </a:p>
          <a:p>
            <a:pPr marL="0" indent="0" algn="just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en-GB" sz="1600" b="1" u="sng" dirty="0"/>
              <a:t>Funding</a:t>
            </a:r>
            <a:r>
              <a:rPr lang="en-GB" sz="1600" dirty="0"/>
              <a:t>: 11</a:t>
            </a:r>
            <a:r>
              <a:rPr lang="en-GB" sz="1600" baseline="30000" dirty="0"/>
              <a:t>th</a:t>
            </a:r>
            <a:r>
              <a:rPr lang="en-GB" sz="1600" dirty="0"/>
              <a:t> EDF West Africa Regional Indicative Programme (RIP) </a:t>
            </a:r>
          </a:p>
          <a:p>
            <a:pPr marL="0" indent="0" algn="just">
              <a:buNone/>
            </a:pPr>
            <a:endParaRPr lang="en-GB" sz="1600" b="1" dirty="0"/>
          </a:p>
          <a:p>
            <a:pPr marL="0" indent="0" algn="just">
              <a:buNone/>
            </a:pPr>
            <a:r>
              <a:rPr lang="en-GB" sz="1600" b="1" dirty="0"/>
              <a:t>EUR 15.5 million </a:t>
            </a:r>
            <a:r>
              <a:rPr lang="en-GB" sz="1600" dirty="0"/>
              <a:t>(ECOWAS, SRFC, FCWC, EFCA, FAO, University of Portsmouth, Agrocampus)</a:t>
            </a:r>
          </a:p>
        </p:txBody>
      </p:sp>
    </p:spTree>
    <p:extLst>
      <p:ext uri="{BB962C8B-B14F-4D97-AF65-F5344CB8AC3E}">
        <p14:creationId xmlns:p14="http://schemas.microsoft.com/office/powerpoint/2010/main" val="180248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80920" cy="3384376"/>
          </a:xfrm>
        </p:spPr>
        <p:txBody>
          <a:bodyPr/>
          <a:lstStyle/>
          <a:p>
            <a:pPr algn="ctr"/>
            <a:r>
              <a:rPr lang="fr-BE" sz="4000" dirty="0" smtClean="0"/>
              <a:t>Component 3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264397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127"/>
            <a:ext cx="8784976" cy="936625"/>
          </a:xfrm>
        </p:spPr>
        <p:txBody>
          <a:bodyPr/>
          <a:lstStyle/>
          <a:p>
            <a:pPr algn="ctr"/>
            <a:r>
              <a:rPr lang="en-GB" sz="2800" dirty="0"/>
              <a:t>Implementation </a:t>
            </a:r>
            <a:r>
              <a:rPr lang="en-GB" sz="2800" dirty="0" smtClean="0"/>
              <a:t>modality </a:t>
            </a:r>
            <a:r>
              <a:rPr lang="en-GB" sz="2800" dirty="0"/>
              <a:t>of </a:t>
            </a:r>
            <a:r>
              <a:rPr lang="en-GB" sz="2800" dirty="0" smtClean="0"/>
              <a:t>C3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58" y="1052736"/>
            <a:ext cx="8442684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component </a:t>
            </a:r>
            <a:r>
              <a:rPr lang="en-US" dirty="0" smtClean="0"/>
              <a:t>is implemented </a:t>
            </a:r>
            <a:r>
              <a:rPr lang="en-US" dirty="0"/>
              <a:t>through a call for</a:t>
            </a:r>
          </a:p>
          <a:p>
            <a:pPr marL="339725" indent="-58738">
              <a:buNone/>
            </a:pPr>
            <a:r>
              <a:rPr lang="en-US" dirty="0"/>
              <a:t>proposals (grants).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17 projects with specific activities were submitted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Following the procedures of the European Commission and the </a:t>
            </a:r>
            <a:r>
              <a:rPr lang="en-US" dirty="0" err="1"/>
              <a:t>ToRs</a:t>
            </a:r>
            <a:r>
              <a:rPr lang="en-US" dirty="0"/>
              <a:t> of the tender (Guidelines for Applicants</a:t>
            </a:r>
            <a:r>
              <a:rPr lang="en-US" dirty="0" smtClean="0"/>
              <a:t>), the projects were evaluated by an Evaluation Committee (EU-ECOWAS)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3 successful projects were </a:t>
            </a:r>
            <a:r>
              <a:rPr lang="en-US" dirty="0"/>
              <a:t>selected by the Evaluation Committee and </a:t>
            </a:r>
            <a:r>
              <a:rPr lang="en-US" dirty="0" smtClean="0"/>
              <a:t>the contracts </a:t>
            </a:r>
            <a:r>
              <a:rPr lang="en-US" dirty="0" smtClean="0"/>
              <a:t>have been </a:t>
            </a:r>
            <a:r>
              <a:rPr lang="en-US" dirty="0" smtClean="0"/>
              <a:t>signed.</a:t>
            </a:r>
            <a:endParaRPr lang="en-GB" sz="1800" b="1" i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865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 smtClean="0"/>
              <a:t>Objective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864" y="2315492"/>
            <a:ext cx="8229600" cy="363378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i="0" dirty="0" smtClean="0"/>
              <a:t>“</a:t>
            </a:r>
            <a:r>
              <a:rPr lang="en-US" altLang="en-US" sz="3000" dirty="0" smtClean="0"/>
              <a:t>Improve </a:t>
            </a:r>
            <a:r>
              <a:rPr lang="en-US" altLang="en-US" sz="3000" dirty="0"/>
              <a:t>Marine Resources management at the regional level and build resilience of marine and coastal ecosystems to </a:t>
            </a:r>
            <a:r>
              <a:rPr lang="en-US" altLang="en-US" sz="3000" dirty="0" smtClean="0"/>
              <a:t>perturbations”</a:t>
            </a:r>
            <a:endParaRPr lang="da-DK" sz="3000" i="0" dirty="0"/>
          </a:p>
        </p:txBody>
      </p:sp>
    </p:spTree>
    <p:extLst>
      <p:ext uri="{BB962C8B-B14F-4D97-AF65-F5344CB8AC3E}">
        <p14:creationId xmlns:p14="http://schemas.microsoft.com/office/powerpoint/2010/main" val="169416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>Expectations of Component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Enhance regional fisheries management by demonstrating the added value of </a:t>
            </a:r>
            <a:r>
              <a:rPr lang="en-GB" b="1" u="sng" dirty="0"/>
              <a:t>coordinated approaches</a:t>
            </a:r>
            <a:r>
              <a:rPr lang="en-GB" dirty="0"/>
              <a:t> for shared fisheries management.</a:t>
            </a:r>
          </a:p>
          <a:p>
            <a:pPr marL="0" indent="0">
              <a:buNone/>
            </a:pPr>
            <a:endParaRPr lang="en-GB" sz="1800" i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b="1" i="0" u="sng" dirty="0" smtClean="0">
                <a:sym typeface="Wingdings" panose="05000000000000000000" pitchFamily="2" charset="2"/>
              </a:rPr>
              <a:t>Priority 1</a:t>
            </a:r>
            <a:r>
              <a:rPr lang="en-GB" sz="2000" b="1" i="0" dirty="0" smtClean="0">
                <a:sym typeface="Wingdings" panose="05000000000000000000" pitchFamily="2" charset="2"/>
              </a:rPr>
              <a:t>: 	</a:t>
            </a:r>
            <a:r>
              <a:rPr lang="en-GB" sz="2000" i="0" dirty="0" smtClean="0">
                <a:sym typeface="Wingdings" panose="05000000000000000000" pitchFamily="2" charset="2"/>
              </a:rPr>
              <a:t>Improving the knowledge of shared fish stocks 		and/or fisheries of common interest;</a:t>
            </a:r>
          </a:p>
          <a:p>
            <a:pPr marL="0" indent="0">
              <a:buNone/>
            </a:pPr>
            <a:endParaRPr lang="en-GB" sz="2000" b="1" i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b="1" i="0" u="sng" dirty="0" smtClean="0">
                <a:sym typeface="Wingdings" panose="05000000000000000000" pitchFamily="2" charset="2"/>
              </a:rPr>
              <a:t>Priority 2</a:t>
            </a:r>
            <a:r>
              <a:rPr lang="en-GB" sz="2000" b="1" i="0" dirty="0" smtClean="0">
                <a:sym typeface="Wingdings" panose="05000000000000000000" pitchFamily="2" charset="2"/>
              </a:rPr>
              <a:t>: 	</a:t>
            </a:r>
            <a:r>
              <a:rPr lang="en-GB" sz="2000" i="0" dirty="0" smtClean="0">
                <a:sym typeface="Wingdings" panose="05000000000000000000" pitchFamily="2" charset="2"/>
              </a:rPr>
              <a:t>Developing and/or implementing management 		measures or plans for important shared stocks 		of common interest;</a:t>
            </a:r>
          </a:p>
          <a:p>
            <a:pPr marL="0" indent="0">
              <a:buNone/>
            </a:pPr>
            <a:endParaRPr lang="en-GB" sz="2000" i="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b="1" i="0" u="sng" dirty="0" smtClean="0">
                <a:sym typeface="Wingdings" panose="05000000000000000000" pitchFamily="2" charset="2"/>
              </a:rPr>
              <a:t>Priority 3</a:t>
            </a:r>
            <a:r>
              <a:rPr lang="en-GB" sz="2000" b="1" i="0" dirty="0" smtClean="0">
                <a:sym typeface="Wingdings" panose="05000000000000000000" pitchFamily="2" charset="2"/>
              </a:rPr>
              <a:t>: 	</a:t>
            </a:r>
            <a:r>
              <a:rPr lang="en-GB" sz="2000" i="0" dirty="0" smtClean="0">
                <a:sym typeface="Wingdings" panose="05000000000000000000" pitchFamily="2" charset="2"/>
              </a:rPr>
              <a:t>Building wider social-ecological syste</a:t>
            </a:r>
            <a:r>
              <a:rPr lang="en-GB" sz="2000" i="0" dirty="0" smtClean="0">
                <a:sym typeface="Wingdings" panose="05000000000000000000" pitchFamily="2" charset="2"/>
              </a:rPr>
              <a:t>m 			resilience. </a:t>
            </a:r>
            <a:endParaRPr lang="en-GB" sz="2000" b="1" i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645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507288" cy="720601"/>
          </a:xfrm>
        </p:spPr>
        <p:txBody>
          <a:bodyPr/>
          <a:lstStyle/>
          <a:p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>Recall </a:t>
            </a:r>
            <a:r>
              <a:rPr lang="en-US" sz="2400" u="sng" dirty="0">
                <a:latin typeface="Verdana" charset="0"/>
                <a:ea typeface="Verdana" charset="0"/>
                <a:cs typeface="Verdana" charset="0"/>
              </a:rPr>
              <a:t>on the 5</a:t>
            </a:r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400" u="sng" dirty="0">
                <a:latin typeface="Verdana" charset="0"/>
                <a:ea typeface="Verdana" charset="0"/>
                <a:cs typeface="Verdana" charset="0"/>
              </a:rPr>
              <a:t>core </a:t>
            </a:r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>principles </a:t>
            </a:r>
            <a:r>
              <a:rPr lang="en-US" sz="2400" u="sng" dirty="0">
                <a:latin typeface="Verdana" charset="0"/>
                <a:ea typeface="Verdana" charset="0"/>
                <a:cs typeface="Verdana" charset="0"/>
              </a:rPr>
              <a:t>to </a:t>
            </a:r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>be clearly demonstrated </a:t>
            </a:r>
            <a:r>
              <a:rPr lang="en-US" sz="2400" u="sng" dirty="0">
                <a:latin typeface="Verdana" charset="0"/>
                <a:ea typeface="Verdana" charset="0"/>
                <a:cs typeface="Verdana" charset="0"/>
              </a:rPr>
              <a:t>in </a:t>
            </a:r>
            <a:r>
              <a:rPr lang="en-US" sz="2400" u="sng" dirty="0" smtClean="0">
                <a:latin typeface="Verdana" charset="0"/>
                <a:ea typeface="Verdana" charset="0"/>
                <a:cs typeface="Verdana" charset="0"/>
              </a:rPr>
              <a:t>PESCAO C3 projects:</a:t>
            </a: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400" dirty="0">
                <a:latin typeface="Verdana" charset="0"/>
                <a:ea typeface="Verdana" charset="0"/>
                <a:cs typeface="Verdana" charset="0"/>
              </a:rPr>
            </a:br>
            <a:endParaRPr lang="da-DK" sz="24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3133" y="1844824"/>
            <a:ext cx="8229600" cy="3633788"/>
          </a:xfrm>
        </p:spPr>
        <p:txBody>
          <a:bodyPr/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en-US" b="1" u="sng" dirty="0" smtClean="0">
                <a:latin typeface="Calibri" pitchFamily="34" charset="0"/>
                <a:cs typeface="Arial" panose="020B0604020202020204" pitchFamily="34" charset="0"/>
              </a:rPr>
              <a:t>Principle </a:t>
            </a:r>
            <a:r>
              <a:rPr lang="en-US" b="1" u="sng" dirty="0">
                <a:latin typeface="Calibri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Wide-ranging, accountable and equitable 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stakeholder participation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u="sng" dirty="0">
                <a:latin typeface="Calibri" pitchFamily="34" charset="0"/>
                <a:cs typeface="Arial" panose="020B0604020202020204" pitchFamily="34" charset="0"/>
              </a:rPr>
              <a:t>Principle 2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Maintaining or establishing 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effective partnerships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u="sng" dirty="0">
                <a:latin typeface="Calibri" pitchFamily="34" charset="0"/>
                <a:cs typeface="Arial" panose="020B0604020202020204" pitchFamily="34" charset="0"/>
              </a:rPr>
              <a:t>Principle 3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A strong focus on 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delivering concrete results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within the Action’s time frame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u="sng" dirty="0">
                <a:latin typeface="Calibri" pitchFamily="34" charset="0"/>
                <a:cs typeface="Arial" panose="020B0604020202020204" pitchFamily="34" charset="0"/>
              </a:rPr>
              <a:t>Principle 4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The design of formal strategies to 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communicate the results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u="sng" dirty="0">
                <a:latin typeface="Calibri" pitchFamily="34" charset="0"/>
                <a:cs typeface="Arial" panose="020B0604020202020204" pitchFamily="34" charset="0"/>
              </a:rPr>
              <a:t>Principle 5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Calibri" pitchFamily="34" charset="0"/>
                <a:cs typeface="Arial" panose="020B0604020202020204" pitchFamily="34" charset="0"/>
              </a:rPr>
              <a:t>Ensuring the outcomes of the proposed Action have a clear </a:t>
            </a:r>
            <a:r>
              <a:rPr lang="en-US" b="1" dirty="0">
                <a:latin typeface="Calibri" pitchFamily="34" charset="0"/>
                <a:cs typeface="Arial" panose="020B0604020202020204" pitchFamily="34" charset="0"/>
              </a:rPr>
              <a:t>regional application.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164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80920" cy="4032448"/>
          </a:xfrm>
        </p:spPr>
        <p:txBody>
          <a:bodyPr/>
          <a:lstStyle/>
          <a:p>
            <a:pPr algn="ctr"/>
            <a:r>
              <a:rPr lang="fr-BE" sz="4000" dirty="0" err="1"/>
              <a:t>Synergy</a:t>
            </a:r>
            <a:r>
              <a:rPr lang="fr-BE" sz="4000" dirty="0"/>
              <a:t> &amp; </a:t>
            </a:r>
            <a:r>
              <a:rPr lang="fr-BE" sz="4000" dirty="0" err="1"/>
              <a:t>Cooperation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35957734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5430</TotalTime>
  <Words>502</Words>
  <Application>Microsoft Macintosh PowerPoint</Application>
  <PresentationFormat>Skærmshow (4:3)</PresentationFormat>
  <Paragraphs>79</Paragraphs>
  <Slides>13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Calibri</vt:lpstr>
      <vt:lpstr>Verdana</vt:lpstr>
      <vt:lpstr>Wingdings</vt:lpstr>
      <vt:lpstr>Arial</vt:lpstr>
      <vt:lpstr>Blank</vt:lpstr>
      <vt:lpstr>PESCAO  Component 3 - Coordination</vt:lpstr>
      <vt:lpstr>Agenda</vt:lpstr>
      <vt:lpstr>PESCAO – IMPROVED REGIONAL FISHERIES GOVERNANCE IN WESTERN AFRICA</vt:lpstr>
      <vt:lpstr>Component 3</vt:lpstr>
      <vt:lpstr>Implementation modality of C3</vt:lpstr>
      <vt:lpstr>Objective</vt:lpstr>
      <vt:lpstr>Expectations of Component 3</vt:lpstr>
      <vt:lpstr> Recall on the 5 core principles to be clearly demonstrated in PESCAO C3 projects: </vt:lpstr>
      <vt:lpstr>Synergy &amp; Cooperation</vt:lpstr>
      <vt:lpstr>Exploring opportunities of synergies</vt:lpstr>
      <vt:lpstr>Areas of synergy &amp; cooperation</vt:lpstr>
      <vt:lpstr>Discussion</vt:lpstr>
      <vt:lpstr>Discussion points </vt:lpstr>
    </vt:vector>
  </TitlesOfParts>
  <Company>European Commission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REDONDO OSHUR Daniel (DEVCO)</dc:creator>
  <cp:lastModifiedBy>Thea Karma</cp:lastModifiedBy>
  <cp:revision>176</cp:revision>
  <cp:lastPrinted>2019-02-20T17:48:36Z</cp:lastPrinted>
  <dcterms:created xsi:type="dcterms:W3CDTF">2018-02-14T08:18:56Z</dcterms:created>
  <dcterms:modified xsi:type="dcterms:W3CDTF">2019-03-06T07:51:28Z</dcterms:modified>
</cp:coreProperties>
</file>